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58" r:id="rId4"/>
    <p:sldId id="287" r:id="rId5"/>
    <p:sldId id="262" r:id="rId6"/>
    <p:sldId id="276" r:id="rId7"/>
    <p:sldId id="301" r:id="rId8"/>
    <p:sldId id="277" r:id="rId9"/>
    <p:sldId id="286" r:id="rId10"/>
    <p:sldId id="278" r:id="rId11"/>
    <p:sldId id="280" r:id="rId12"/>
    <p:sldId id="279" r:id="rId13"/>
    <p:sldId id="328" r:id="rId14"/>
    <p:sldId id="332" r:id="rId15"/>
    <p:sldId id="1283" r:id="rId16"/>
    <p:sldId id="291" r:id="rId17"/>
    <p:sldId id="1284" r:id="rId18"/>
    <p:sldId id="1281" r:id="rId19"/>
    <p:sldId id="307" r:id="rId20"/>
    <p:sldId id="1276" r:id="rId21"/>
    <p:sldId id="1277" r:id="rId22"/>
    <p:sldId id="344" r:id="rId23"/>
    <p:sldId id="361" r:id="rId24"/>
    <p:sldId id="1272" r:id="rId25"/>
    <p:sldId id="1273" r:id="rId26"/>
    <p:sldId id="282" r:id="rId27"/>
    <p:sldId id="1278" r:id="rId28"/>
    <p:sldId id="1279" r:id="rId29"/>
    <p:sldId id="1259" r:id="rId30"/>
    <p:sldId id="1243" r:id="rId31"/>
    <p:sldId id="1244" r:id="rId32"/>
    <p:sldId id="1260" r:id="rId33"/>
    <p:sldId id="1282" r:id="rId34"/>
    <p:sldId id="330" r:id="rId35"/>
    <p:sldId id="386" r:id="rId36"/>
    <p:sldId id="382" r:id="rId37"/>
    <p:sldId id="1274" r:id="rId38"/>
    <p:sldId id="1241" r:id="rId39"/>
    <p:sldId id="347" r:id="rId40"/>
    <p:sldId id="346" r:id="rId4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6371"/>
  </p:normalViewPr>
  <p:slideViewPr>
    <p:cSldViewPr>
      <p:cViewPr varScale="1">
        <p:scale>
          <a:sx n="191" d="100"/>
          <a:sy n="191" d="100"/>
        </p:scale>
        <p:origin x="200" y="46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34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F5BC-404D-EF4F-B672-243CC8F04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1800226"/>
            <a:ext cx="8566150" cy="2170116"/>
          </a:xfrm>
        </p:spPr>
        <p:txBody>
          <a:bodyPr/>
          <a:lstStyle/>
          <a:p>
            <a:r>
              <a:rPr lang="en-US" dirty="0"/>
              <a:t>Emergent dynamics and learning in the neocortex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AC8304-80B9-4C44-8D51-F17C33751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5" y="4286252"/>
            <a:ext cx="7185025" cy="1931988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UC Davis, </a:t>
            </a:r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Astera</a:t>
            </a:r>
            <a:r>
              <a:rPr lang="en-US" dirty="0"/>
              <a:t> Obelisk Lab</a:t>
            </a:r>
          </a:p>
        </p:txBody>
      </p:sp>
    </p:spTree>
    <p:extLst>
      <p:ext uri="{BB962C8B-B14F-4D97-AF65-F5344CB8AC3E}">
        <p14:creationId xmlns:p14="http://schemas.microsoft.com/office/powerpoint/2010/main" val="413117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These?</a:t>
            </a:r>
          </a:p>
        </p:txBody>
      </p:sp>
      <p:pic>
        <p:nvPicPr>
          <p:cNvPr id="4" name="Content Placeholder 3" descr="fig_blob_occlude_examples_50p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53" r="-40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724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Big Network Model..</a:t>
            </a:r>
          </a:p>
        </p:txBody>
      </p:sp>
      <p:pic>
        <p:nvPicPr>
          <p:cNvPr id="4" name="Content Placeholder 3" descr="fig_highvis_pub_fish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59" r="-478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695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Dynamics</a:t>
            </a:r>
          </a:p>
        </p:txBody>
      </p:sp>
      <p:pic>
        <p:nvPicPr>
          <p:cNvPr id="5" name="Content Placeholder 4" descr="fig_blobo_50_cycletraj_glob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6" r="-1441" b="9190"/>
          <a:stretch/>
        </p:blipFill>
        <p:spPr>
          <a:xfrm>
            <a:off x="4048125" y="1800225"/>
            <a:ext cx="5112071" cy="4530972"/>
          </a:xfrm>
        </p:spPr>
      </p:pic>
      <p:pic>
        <p:nvPicPr>
          <p:cNvPr id="6" name="Picture 5" descr="blobo_50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0288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8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Recurrent Processing =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4" y="1770066"/>
            <a:ext cx="7020255" cy="4989513"/>
          </a:xfrm>
        </p:spPr>
      </p:pic>
    </p:spTree>
    <p:extLst>
      <p:ext uri="{BB962C8B-B14F-4D97-AF65-F5344CB8AC3E}">
        <p14:creationId xmlns:p14="http://schemas.microsoft.com/office/powerpoint/2010/main" val="74996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== Consciousness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Unitary</a:t>
            </a:r>
          </a:p>
          <a:p>
            <a:pPr marL="107916" indent="0">
              <a:buNone/>
            </a:pPr>
            <a:r>
              <a:rPr lang="en-US" dirty="0"/>
              <a:t>	Recurrence coordinates all areas on one thing</a:t>
            </a:r>
          </a:p>
          <a:p>
            <a:pPr marL="107916" indent="0">
              <a:buNone/>
            </a:pPr>
            <a:r>
              <a:rPr lang="en-US" dirty="0"/>
              <a:t>	(That thing emerges through popular vote)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Consciousness is </a:t>
            </a:r>
            <a:r>
              <a:rPr lang="en-US" i="1" dirty="0"/>
              <a:t>Functional</a:t>
            </a:r>
          </a:p>
          <a:p>
            <a:pPr marL="107916" indent="0">
              <a:buNone/>
            </a:pPr>
            <a:r>
              <a:rPr lang="en-US" dirty="0"/>
              <a:t>	We learn more about conscious things</a:t>
            </a:r>
          </a:p>
          <a:p>
            <a:pPr marL="107916" indent="0">
              <a:buNone/>
            </a:pPr>
            <a:r>
              <a:rPr lang="en-US" dirty="0"/>
              <a:t>	It helps us organize, prioritize our behavior</a:t>
            </a:r>
          </a:p>
          <a:p>
            <a:pPr marL="107916" indent="0">
              <a:buNone/>
            </a:pPr>
            <a:r>
              <a:rPr lang="en-US" dirty="0"/>
              <a:t>	“Focusing” is necessary for difficult problems</a:t>
            </a:r>
          </a:p>
        </p:txBody>
      </p:sp>
    </p:spTree>
    <p:extLst>
      <p:ext uri="{BB962C8B-B14F-4D97-AF65-F5344CB8AC3E}">
        <p14:creationId xmlns:p14="http://schemas.microsoft.com/office/powerpoint/2010/main" val="195119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2523-C96A-7D48-982E-C60D07FA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88C0-9A48-D144-9C16-CE12F5962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Emergence is interaction</a:t>
            </a:r>
          </a:p>
          <a:p>
            <a:r>
              <a:rPr lang="en-US" i="1" dirty="0"/>
              <a:t>Bidirectional</a:t>
            </a:r>
            <a:r>
              <a:rPr lang="en-US" dirty="0"/>
              <a:t> interactions are special</a:t>
            </a:r>
          </a:p>
          <a:p>
            <a:pPr lvl="1"/>
            <a:r>
              <a:rPr lang="en-US" dirty="0"/>
              <a:t>Emergent global constraint satisfaction from local updates (Hopfield)</a:t>
            </a:r>
          </a:p>
          <a:p>
            <a:pPr lvl="1"/>
            <a:r>
              <a:rPr lang="en-US" dirty="0"/>
              <a:t>Coordination of top-down and bottom-up</a:t>
            </a:r>
          </a:p>
          <a:p>
            <a:pPr lvl="1"/>
            <a:r>
              <a:rPr lang="en-US" dirty="0"/>
              <a:t>Consciousness itself!?</a:t>
            </a:r>
          </a:p>
        </p:txBody>
      </p:sp>
    </p:spTree>
    <p:extLst>
      <p:ext uri="{BB962C8B-B14F-4D97-AF65-F5344CB8AC3E}">
        <p14:creationId xmlns:p14="http://schemas.microsoft.com/office/powerpoint/2010/main" val="383880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6101A-4C1C-DF4D-B40A-BF5A4C49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 through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3775-7AB0-514A-95AB-CC97F606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human intelligence emerges through learning, in the neocortex</a:t>
            </a:r>
          </a:p>
          <a:p>
            <a:r>
              <a:rPr lang="en-US" dirty="0"/>
              <a:t>No widespread agreement about nature of this process!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EC4F702-8038-7645-947B-E2AF4E3FC2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525" y="3504514"/>
            <a:ext cx="4356100" cy="34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is Well Understood</a:t>
            </a:r>
            <a:br>
              <a:rPr lang="en-US" dirty="0"/>
            </a:br>
            <a:r>
              <a:rPr lang="en-US" sz="3200" dirty="0"/>
              <a:t>= Hebbian Learning: Pre + Post active together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Hebbian BCM Model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314325" y="1771333"/>
            <a:ext cx="9256713" cy="5058092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</a:t>
            </a:r>
          </a:p>
          <a:p>
            <a:pPr lvl="1"/>
            <a:r>
              <a:rPr lang="en-US" dirty="0"/>
              <a:t>(Cooper = BCS Cooper pairs)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3086" dirty="0" err="1"/>
              <a:t>Θ</a:t>
            </a:r>
            <a:endParaRPr lang="en-US" sz="3086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102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Too bad it doesn’t work!</a:t>
            </a:r>
          </a:p>
          <a:p>
            <a:pPr marL="107916" indent="0">
              <a:buNone/>
            </a:pPr>
            <a:r>
              <a:rPr lang="en-US" dirty="0"/>
              <a:t>(too local, not enough global)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325" y="2790825"/>
            <a:ext cx="4117065" cy="31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Emergence</a:t>
            </a:r>
          </a:p>
        </p:txBody>
      </p:sp>
      <p:pic>
        <p:nvPicPr>
          <p:cNvPr id="4" name="Content Placeholder 3" descr="fig_gear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" b="-88"/>
          <a:stretch/>
        </p:blipFill>
        <p:spPr>
          <a:xfrm>
            <a:off x="771525" y="1800225"/>
            <a:ext cx="8696258" cy="2895600"/>
          </a:xfrm>
        </p:spPr>
      </p:pic>
      <p:sp>
        <p:nvSpPr>
          <p:cNvPr id="5" name="TextBox 4"/>
          <p:cNvSpPr txBox="1"/>
          <p:nvPr/>
        </p:nvSpPr>
        <p:spPr>
          <a:xfrm>
            <a:off x="923925" y="5153025"/>
            <a:ext cx="8001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 Material independent</a:t>
            </a:r>
          </a:p>
          <a:p>
            <a:r>
              <a:rPr lang="en-US" sz="2000" dirty="0"/>
              <a:t>* All about the </a:t>
            </a:r>
            <a:r>
              <a:rPr lang="en-US" sz="2000" i="1" dirty="0"/>
              <a:t>interactions / relationships</a:t>
            </a:r>
          </a:p>
          <a:p>
            <a:r>
              <a:rPr lang="en-US" sz="2000" i="1" dirty="0"/>
              <a:t>* </a:t>
            </a:r>
            <a:r>
              <a:rPr lang="en-US" sz="2000" dirty="0"/>
              <a:t>Condensed matter, e.g., spin glass: spatially-defined interactions</a:t>
            </a:r>
          </a:p>
          <a:p>
            <a:r>
              <a:rPr lang="en-US" sz="2000" i="1" dirty="0"/>
              <a:t>* </a:t>
            </a:r>
            <a:r>
              <a:rPr lang="en-US" sz="2000" dirty="0"/>
              <a:t>Brain: network-defined interactions (with spatial biases)</a:t>
            </a:r>
          </a:p>
          <a:p>
            <a:r>
              <a:rPr lang="en-US" sz="2000" i="1" dirty="0"/>
              <a:t>* </a:t>
            </a:r>
            <a:r>
              <a:rPr lang="en-US" sz="2000" dirty="0"/>
              <a:t>Each neuron interacts with ~10,000 others: highly emergent!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3541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495925" y="582404"/>
            <a:ext cx="4114800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Std Deep Nets:</a:t>
            </a:r>
          </a:p>
          <a:p>
            <a:r>
              <a:rPr lang="en-US" sz="4400" dirty="0"/>
              <a:t>use big labeled datasets</a:t>
            </a: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What labels would you use for space, navigation??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495925" y="582404"/>
            <a:ext cx="4114800" cy="200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Std Deep Nets:</a:t>
            </a:r>
          </a:p>
          <a:p>
            <a:r>
              <a:rPr lang="en-US" sz="4400" dirty="0"/>
              <a:t>use big labeled datasets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35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6521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0813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Neurons: Excitatory and Inhibitory</a:t>
            </a:r>
          </a:p>
        </p:txBody>
      </p:sp>
      <p:pic>
        <p:nvPicPr>
          <p:cNvPr id="4" name="Content Placeholder 3" descr="fig_cortex_bio_neurtyp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" r="6010"/>
          <a:stretch>
            <a:fillRect/>
          </a:stretch>
        </p:blipFill>
        <p:spPr>
          <a:xfrm>
            <a:off x="1533525" y="1800225"/>
            <a:ext cx="7050087" cy="3879275"/>
          </a:xfrm>
        </p:spPr>
      </p:pic>
      <p:sp>
        <p:nvSpPr>
          <p:cNvPr id="5" name="TextBox 4"/>
          <p:cNvSpPr txBox="1"/>
          <p:nvPr/>
        </p:nvSpPr>
        <p:spPr>
          <a:xfrm>
            <a:off x="1000125" y="5915025"/>
            <a:ext cx="8305800" cy="7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Excitatory = main info processing, long-range connections</a:t>
            </a:r>
          </a:p>
          <a:p>
            <a:r>
              <a:rPr lang="en-US" sz="2400" dirty="0"/>
              <a:t>Inhibitory = local, activity regulation and competition</a:t>
            </a:r>
          </a:p>
        </p:txBody>
      </p:sp>
    </p:spTree>
    <p:extLst>
      <p:ext uri="{BB962C8B-B14F-4D97-AF65-F5344CB8AC3E}">
        <p14:creationId xmlns:p14="http://schemas.microsoft.com/office/powerpoint/2010/main" val="58377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D0C2-E34A-BA40-84BF-29588F0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429BE-B054-C64B-9F3D-DA8B3CC8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Bidirectional connectivity </a:t>
            </a:r>
            <a:r>
              <a:rPr lang="en-US" i="1" dirty="0"/>
              <a:t>also</a:t>
            </a:r>
            <a:r>
              <a:rPr lang="en-US" dirty="0"/>
              <a:t> good for error-driven learning in neocortex</a:t>
            </a:r>
          </a:p>
          <a:p>
            <a:r>
              <a:rPr lang="en-US" dirty="0"/>
              <a:t>Thalamus &lt;-&gt; cortex drives predictive learning</a:t>
            </a:r>
          </a:p>
          <a:p>
            <a:r>
              <a:rPr lang="en-US" dirty="0"/>
              <a:t>Models show that abstract categories emerge</a:t>
            </a:r>
          </a:p>
          <a:p>
            <a:r>
              <a:rPr lang="en-US" dirty="0"/>
              <a:t>Consistent with synaptic mechanisms</a:t>
            </a:r>
          </a:p>
          <a:p>
            <a:pPr lvl="1"/>
            <a:r>
              <a:rPr lang="en-US" dirty="0"/>
              <a:t>New data confirms temporal error signal</a:t>
            </a:r>
          </a:p>
        </p:txBody>
      </p:sp>
    </p:spTree>
    <p:extLst>
      <p:ext uri="{BB962C8B-B14F-4D97-AF65-F5344CB8AC3E}">
        <p14:creationId xmlns:p14="http://schemas.microsoft.com/office/powerpoint/2010/main" val="300229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06E0B62-2AFE-124C-964B-D8EDC05DE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191" y="3142581"/>
            <a:ext cx="4423133" cy="31534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Collaborators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Charan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Ranganath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Erie Boorman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Ignacio </a:t>
            </a: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Saez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Jonathan Cohen (Princeton)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“Van Essen” Hierarchy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33"/>
          <a:stretch/>
        </p:blipFill>
        <p:spPr>
          <a:xfrm>
            <a:off x="466725" y="1647824"/>
            <a:ext cx="5562600" cy="50642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257924" y="1770067"/>
            <a:ext cx="3313113" cy="4989513"/>
          </a:xfrm>
        </p:spPr>
        <p:txBody>
          <a:bodyPr/>
          <a:lstStyle/>
          <a:p>
            <a:pPr marL="107904" indent="0">
              <a:buNone/>
            </a:pPr>
            <a:r>
              <a:rPr lang="en-US" dirty="0"/>
              <a:t>TE.. = Temporal</a:t>
            </a:r>
          </a:p>
          <a:p>
            <a:pPr marL="107904" indent="0">
              <a:buNone/>
            </a:pPr>
            <a:r>
              <a:rPr lang="en-US" dirty="0"/>
              <a:t>LIP, DP.. = Parietal</a:t>
            </a:r>
          </a:p>
          <a:p>
            <a:pPr marL="107904" indent="0">
              <a:buNone/>
            </a:pPr>
            <a:r>
              <a:rPr lang="en-US" dirty="0"/>
              <a:t>8L = Frontal Eye Field</a:t>
            </a:r>
          </a:p>
          <a:p>
            <a:pPr marL="107904" indent="0">
              <a:buNone/>
            </a:pPr>
            <a:endParaRPr lang="en-US" dirty="0"/>
          </a:p>
          <a:p>
            <a:pPr marL="107904" indent="0">
              <a:buNone/>
            </a:pPr>
            <a:r>
              <a:rPr lang="en-US" dirty="0"/>
              <a:t>To hippocampus:</a:t>
            </a:r>
          </a:p>
          <a:p>
            <a:pPr marL="107904" indent="0">
              <a:buNone/>
            </a:pPr>
            <a:r>
              <a:rPr lang="en-US" dirty="0"/>
              <a:t>TH/F = </a:t>
            </a:r>
            <a:r>
              <a:rPr lang="en-US" dirty="0" err="1"/>
              <a:t>Parahippo</a:t>
            </a:r>
            <a:endParaRPr lang="en-US" dirty="0"/>
          </a:p>
          <a:p>
            <a:pPr marL="107904" indent="0">
              <a:buNone/>
            </a:pPr>
            <a:r>
              <a:rPr lang="en-US" dirty="0" err="1"/>
              <a:t>peri</a:t>
            </a:r>
            <a:r>
              <a:rPr lang="en-US" dirty="0"/>
              <a:t> = </a:t>
            </a:r>
            <a:r>
              <a:rPr lang="en-US" dirty="0" err="1"/>
              <a:t>Perirhinal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725" y="6753225"/>
            <a:ext cx="441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et al., 2014</a:t>
            </a:r>
          </a:p>
        </p:txBody>
      </p:sp>
    </p:spTree>
    <p:extLst>
      <p:ext uri="{BB962C8B-B14F-4D97-AF65-F5344CB8AC3E}">
        <p14:creationId xmlns:p14="http://schemas.microsoft.com/office/powerpoint/2010/main" val="1291331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Symmetry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125" y="1724025"/>
            <a:ext cx="4935239" cy="4808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961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Excitatory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55" y="1770063"/>
            <a:ext cx="6889365" cy="4989512"/>
          </a:xfrm>
        </p:spPr>
      </p:pic>
    </p:spTree>
    <p:extLst>
      <p:ext uri="{BB962C8B-B14F-4D97-AF65-F5344CB8AC3E}">
        <p14:creationId xmlns:p14="http://schemas.microsoft.com/office/powerpoint/2010/main" val="32129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430F-20FF-1547-88AE-ABD0F23A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6"/>
            <a:ext cx="9067800" cy="889000"/>
          </a:xfrm>
        </p:spPr>
        <p:txBody>
          <a:bodyPr/>
          <a:lstStyle/>
          <a:p>
            <a:r>
              <a:rPr lang="en-US" dirty="0"/>
              <a:t>Multiple constraint satisfaction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2EA5A-ACBE-814A-A5AB-630B5C078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238" y="1571625"/>
                <a:ext cx="9067800" cy="5187950"/>
              </a:xfrm>
            </p:spPr>
            <p:txBody>
              <a:bodyPr/>
              <a:lstStyle/>
              <a:p>
                <a:pPr marL="107950" indent="0">
                  <a:buNone/>
                </a:pPr>
                <a:r>
                  <a:rPr lang="en-US" dirty="0"/>
                  <a:t>Ising / spin glass Hopfield model:</a:t>
                </a:r>
              </a:p>
              <a:p>
                <a:pPr marL="107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107950" indent="0">
                  <a:buNone/>
                </a:pPr>
                <a:endParaRPr lang="en-US" dirty="0"/>
              </a:p>
              <a:p>
                <a:pPr marL="107950" indent="0">
                  <a:buNone/>
                </a:pPr>
                <a:r>
                  <a:rPr lang="en-US" i="1" dirty="0"/>
                  <a:t>Local</a:t>
                </a:r>
                <a:r>
                  <a:rPr lang="en-US" dirty="0"/>
                  <a:t> update reduces </a:t>
                </a:r>
                <a:r>
                  <a:rPr lang="en-US" i="1" dirty="0"/>
                  <a:t>global</a:t>
                </a:r>
                <a:r>
                  <a:rPr lang="en-US" dirty="0"/>
                  <a:t> energy:</a:t>
                </a:r>
              </a:p>
              <a:p>
                <a:pPr marL="107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0795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2EA5A-ACBE-814A-A5AB-630B5C078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571625"/>
                <a:ext cx="9067800" cy="5187950"/>
              </a:xfrm>
              <a:blipFill>
                <a:blip r:embed="rId2"/>
                <a:stretch>
                  <a:fillRect l="-1538" t="-14390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00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Ambiguity Resolution</a:t>
            </a:r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95" r="-22695"/>
          <a:stretch/>
        </p:blipFill>
        <p:spPr/>
      </p:pic>
    </p:spTree>
    <p:extLst>
      <p:ext uri="{BB962C8B-B14F-4D97-AF65-F5344CB8AC3E}">
        <p14:creationId xmlns:p14="http://schemas.microsoft.com/office/powerpoint/2010/main" val="324412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Behold, the cube!</a:t>
            </a:r>
          </a:p>
        </p:txBody>
      </p:sp>
      <p:pic>
        <p:nvPicPr>
          <p:cNvPr id="4" name="Content Placeholder 3" descr="fig_necker_cub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958" b="-359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503514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1456EE12-4654-B947-A50E-275249075AF5}" vid="{46971E40-8058-2D46-9F1D-CF3257B2E91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</Template>
  <TotalTime>5583</TotalTime>
  <Words>1050</Words>
  <Application>Microsoft Macintosh PowerPoint</Application>
  <PresentationFormat>Custom</PresentationFormat>
  <Paragraphs>181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Cambria Math</vt:lpstr>
      <vt:lpstr>Symbol</vt:lpstr>
      <vt:lpstr>Times New Roman</vt:lpstr>
      <vt:lpstr>Wingdings</vt:lpstr>
      <vt:lpstr>ror_std_emerbrain</vt:lpstr>
      <vt:lpstr>Emergent dynamics and learning in the neocortex</vt:lpstr>
      <vt:lpstr>Emergence</vt:lpstr>
      <vt:lpstr>Neurons: Excitatory and Inhibitory</vt:lpstr>
      <vt:lpstr>“Van Essen” Hierarchy</vt:lpstr>
      <vt:lpstr>Bidirectional Symmetry</vt:lpstr>
      <vt:lpstr>Bidirectional Excitatory Dynamics</vt:lpstr>
      <vt:lpstr>Multiple constraint satisfaction</vt:lpstr>
      <vt:lpstr>Top-down Ambiguity Resolution</vt:lpstr>
      <vt:lpstr>Behold, the cube!</vt:lpstr>
      <vt:lpstr>What Are These?</vt:lpstr>
      <vt:lpstr>A Big Network Model..</vt:lpstr>
      <vt:lpstr>Bidirectional Dynamics</vt:lpstr>
      <vt:lpstr>Recurrent Processing = Consciousness (Lamme, 2006)</vt:lpstr>
      <vt:lpstr>Recurrence == Consciousness</vt:lpstr>
      <vt:lpstr>Interim Summary</vt:lpstr>
      <vt:lpstr>The Mystery of (Knowledge) Development</vt:lpstr>
      <vt:lpstr>Emergence through Learning</vt:lpstr>
      <vt:lpstr>Biology is Well Understood = Hebbian Learning: Pre + Post active together</vt:lpstr>
      <vt:lpstr>Hebbian BCM Model</vt:lpstr>
      <vt:lpstr>PowerPoint Presentation</vt:lpstr>
      <vt:lpstr>PowerPoint Presentation</vt:lpstr>
      <vt:lpstr>Bidirectional Connections Carry Error Gradients (GeneRec; O’Reilly, 1996)</vt:lpstr>
      <vt:lpstr>Floating Threshold = Medium Term Synaptic Activity (Error-Driven)</vt:lpstr>
      <vt:lpstr>PowerPoint Presentation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Categories not in V1; Emerge in IT Obj Rec Pathway</vt:lpstr>
      <vt:lpstr>PowerPoint Presentation</vt:lpstr>
      <vt:lpstr>Model vs. Monkeys: Categories Emerge in Higher Layers</vt:lpstr>
      <vt:lpstr>PowerPoint Presentation</vt:lpstr>
      <vt:lpstr>Summary</vt:lpstr>
      <vt:lpstr>Thanks To</vt:lpstr>
      <vt:lpstr>Predictive Remapping</vt:lpstr>
      <vt:lpstr>Key Biological Data</vt:lpstr>
      <vt:lpstr>“Standard” approach (Friston et al)</vt:lpstr>
      <vt:lpstr>Key Diffs From Friston / Bayes</vt:lpstr>
      <vt:lpstr>Floating Threshold = Medium Term Synaptic Activity (Error-Driven)</vt:lpstr>
      <vt:lpstr>Synaptic Plasticity: XCAL Model (reduction of Urakubo et al, 2008 STDP model)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Topology, Metric Spaces</dc:title>
  <dc:creator>Randall O'Reilly</dc:creator>
  <cp:lastModifiedBy>Randall O'Reilly</cp:lastModifiedBy>
  <cp:revision>104</cp:revision>
  <dcterms:created xsi:type="dcterms:W3CDTF">2020-12-08T00:59:49Z</dcterms:created>
  <dcterms:modified xsi:type="dcterms:W3CDTF">2022-01-11T20:44:16Z</dcterms:modified>
</cp:coreProperties>
</file>